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58" r:id="rId5"/>
    <p:sldId id="259" r:id="rId6"/>
    <p:sldId id="260" r:id="rId7"/>
    <p:sldId id="273" r:id="rId8"/>
    <p:sldId id="275" r:id="rId9"/>
    <p:sldId id="274" r:id="rId10"/>
    <p:sldId id="262" r:id="rId11"/>
    <p:sldId id="277" r:id="rId12"/>
  </p:sldIdLst>
  <p:sldSz cx="9144000" cy="5143500" type="screen16x9"/>
  <p:notesSz cx="6858000" cy="9144000"/>
  <p:embeddedFontLst>
    <p:embeddedFont>
      <p:font typeface="#ABC-Aschariya" panose="020B0604020202020204" charset="-34"/>
      <p:bold r:id="rId14"/>
    </p:embeddedFont>
    <p:embeddedFont>
      <p:font typeface="B2 SIGN Big Match" panose="020B0604020202020204" charset="-34"/>
      <p:regular r:id="rId15"/>
    </p:embeddedFont>
    <p:embeddedFont>
      <p:font typeface="Kanit ExtraBold" panose="020B0604020202020204" charset="-34"/>
      <p:bold r:id="rId16"/>
      <p:boldItalic r:id="rId17"/>
    </p:embeddedFont>
    <p:embeddedFont>
      <p:font typeface="Kanit SemiBold" panose="020B0604020202020204" charset="-34"/>
      <p:bold r:id="rId18"/>
      <p:boldItalic r:id="rId19"/>
    </p:embeddedFont>
    <p:embeddedFont>
      <p:font typeface="TH Chakra Petch" panose="02000506000000020004" charset="-34"/>
      <p:regular r:id="rId20"/>
      <p:bold r:id="rId21"/>
      <p:italic r:id="rId22"/>
      <p:boldItalic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C1804B"/>
    <a:srgbClr val="EFDE9F"/>
    <a:srgbClr val="E5EEF7"/>
    <a:srgbClr val="F1CD99"/>
    <a:srgbClr val="FEF6DE"/>
    <a:srgbClr val="C5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4" y="-3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E844-083D-42E1-B6C6-5C2857C4E66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9797-41CC-4C32-AAA5-6CE98FFD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D9797-41CC-4C32-AAA5-6CE98FFDC6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26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0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8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3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64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58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35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2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5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1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F82C-565E-4E9C-9946-63A8A4E2A9B5}" type="datetimeFigureOut">
              <a:rPr lang="th-TH" smtClean="0"/>
              <a:t>24/05/67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00B4-9616-4FFF-B684-F19840837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63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/>
        </p:blipFill>
        <p:spPr>
          <a:xfrm>
            <a:off x="0" y="-15682"/>
            <a:ext cx="9144000" cy="51591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468560" y="1707654"/>
            <a:ext cx="5976664" cy="5681634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17833"/>
            <a:ext cx="4980553" cy="36429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3648" y="568300"/>
            <a:ext cx="2880320" cy="923330"/>
            <a:chOff x="1665332" y="267494"/>
            <a:chExt cx="2880320" cy="92333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665332" y="363653"/>
              <a:ext cx="2880320" cy="771729"/>
            </a:xfrm>
            <a:prstGeom prst="wedgeRoundRectCallout">
              <a:avLst>
                <a:gd name="adj1" fmla="val -45919"/>
                <a:gd name="adj2" fmla="val 120143"/>
                <a:gd name="adj3" fmla="val 166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5000" y="267494"/>
              <a:ext cx="27478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#ABC-Aschariya" panose="02000506000000020004" pitchFamily="2" charset="-34"/>
                  <a:cs typeface="#ABC-Aschariya" panose="02000506000000020004" pitchFamily="2" charset="-34"/>
                </a:rPr>
                <a:t>Teenager</a:t>
              </a:r>
              <a:endParaRPr lang="th-TH" sz="5400" dirty="0">
                <a:solidFill>
                  <a:schemeClr val="bg1"/>
                </a:solidFill>
                <a:latin typeface="#ABC-Aschariya" panose="02000506000000020004" pitchFamily="2" charset="-34"/>
                <a:cs typeface="#ABC-Aschariya" panose="02000506000000020004" pitchFamily="2" charset="-34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724128" y="2006960"/>
            <a:ext cx="28083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948536" y="1070856"/>
            <a:ext cx="2592288" cy="57606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5796136" y="918456"/>
            <a:ext cx="2592288" cy="576064"/>
          </a:xfrm>
          <a:prstGeom prst="roundRect">
            <a:avLst>
              <a:gd name="adj" fmla="val 50000"/>
            </a:avLst>
          </a:prstGeom>
          <a:solidFill>
            <a:srgbClr val="FEF6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หน่วยการเรียนรู้ที่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1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11960" y="2715766"/>
            <a:ext cx="5760640" cy="10801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>
                <a:solidFill>
                  <a:srgbClr val="FFC000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วัยรุ่น </a:t>
            </a:r>
            <a:br>
              <a:rPr lang="th-TH" sz="6600" dirty="0">
                <a:solidFill>
                  <a:srgbClr val="FFC000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</a:br>
            <a:r>
              <a:rPr lang="th-TH" sz="6600" dirty="0">
                <a:solidFill>
                  <a:srgbClr val="FFC000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วัยวุ่น</a:t>
            </a:r>
          </a:p>
        </p:txBody>
      </p:sp>
      <p:sp>
        <p:nvSpPr>
          <p:cNvPr id="17" name="Oval 16"/>
          <p:cNvSpPr/>
          <p:nvPr/>
        </p:nvSpPr>
        <p:spPr>
          <a:xfrm>
            <a:off x="6084168" y="-1668338"/>
            <a:ext cx="2160240" cy="2079848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211960" y="2787774"/>
            <a:ext cx="5760640" cy="10801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>
                <a:solidFill>
                  <a:schemeClr val="tx1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วัยรุ่น </a:t>
            </a:r>
            <a:br>
              <a:rPr lang="th-TH" sz="6600" dirty="0">
                <a:solidFill>
                  <a:schemeClr val="tx1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</a:br>
            <a:r>
              <a:rPr lang="th-TH" sz="6600" dirty="0">
                <a:solidFill>
                  <a:schemeClr val="tx1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วัยวุ่น</a:t>
            </a:r>
          </a:p>
        </p:txBody>
      </p:sp>
      <p:sp>
        <p:nvSpPr>
          <p:cNvPr id="18" name="Oval 17"/>
          <p:cNvSpPr/>
          <p:nvPr/>
        </p:nvSpPr>
        <p:spPr>
          <a:xfrm>
            <a:off x="6164560" y="4668366"/>
            <a:ext cx="2160240" cy="2079848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47897-7BDC-480B-9BFF-EF718E5725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9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15616" y="1059582"/>
            <a:ext cx="6912768" cy="6185690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8" y="1131590"/>
            <a:ext cx="6542330" cy="4361117"/>
          </a:xfrm>
        </p:spPr>
      </p:pic>
      <p:sp>
        <p:nvSpPr>
          <p:cNvPr id="7" name="Rectangle 6"/>
          <p:cNvSpPr/>
          <p:nvPr/>
        </p:nvSpPr>
        <p:spPr>
          <a:xfrm>
            <a:off x="2267744" y="339502"/>
            <a:ext cx="4536504" cy="1944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392945" y="693152"/>
            <a:ext cx="4251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>
                <a:latin typeface="Kanit ExtraBold" panose="00000900000000000000" pitchFamily="2" charset="-34"/>
                <a:cs typeface="Kanit ExtraBold" panose="00000900000000000000" pitchFamily="2" charset="-34"/>
              </a:rPr>
              <a:t>สรุปเปลี่ยนแปลง</a:t>
            </a:r>
            <a:br>
              <a:rPr lang="th-TH" sz="4400" dirty="0">
                <a:latin typeface="Kanit ExtraBold" panose="00000900000000000000" pitchFamily="2" charset="-34"/>
                <a:cs typeface="Kanit ExtraBold" panose="00000900000000000000" pitchFamily="2" charset="-34"/>
              </a:rPr>
            </a:br>
            <a:r>
              <a:rPr lang="th-TH" sz="4400" dirty="0">
                <a:latin typeface="Kanit ExtraBold" panose="00000900000000000000" pitchFamily="2" charset="-34"/>
                <a:cs typeface="Kanit ExtraBold" panose="00000900000000000000" pitchFamily="2" charset="-34"/>
              </a:rPr>
              <a:t>ของวัยรุ่น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47836-D103-453E-B3E5-5253D5AF6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3635896" y="-1"/>
            <a:ext cx="7920880" cy="5956126"/>
          </a:xfrm>
          <a:prstGeom prst="parallelogram">
            <a:avLst>
              <a:gd name="adj" fmla="val 44434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59338" y="964491"/>
            <a:ext cx="3312368" cy="853316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วัยรุนแบง</a:t>
              </a:r>
              <a:r>
                <a:rPr lang="th-TH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ได</a:t>
              </a:r>
              <a:r>
                <a:rPr lang="th-TH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 3 ชวง</a:t>
              </a:r>
              <a:endPara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404B083C-28AC-4513-9BE1-5FF18110188C}"/>
              </a:ext>
            </a:extLst>
          </p:cNvPr>
          <p:cNvSpPr/>
          <p:nvPr/>
        </p:nvSpPr>
        <p:spPr>
          <a:xfrm>
            <a:off x="6411116" y="2081569"/>
            <a:ext cx="244297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วัยรุ่นตอนต้น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B4BA90A7-B554-4EC1-A053-C9E209CEDB41}"/>
              </a:ext>
            </a:extLst>
          </p:cNvPr>
          <p:cNvSpPr/>
          <p:nvPr/>
        </p:nvSpPr>
        <p:spPr>
          <a:xfrm>
            <a:off x="6018937" y="3076776"/>
            <a:ext cx="2408569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วัยรุ่นตอนกลาง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B3E4F338-809C-4F46-8C08-95FA340EEB8B}"/>
              </a:ext>
            </a:extLst>
          </p:cNvPr>
          <p:cNvSpPr/>
          <p:nvPr/>
        </p:nvSpPr>
        <p:spPr>
          <a:xfrm>
            <a:off x="5568626" y="4072836"/>
            <a:ext cx="240301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วัยรุ่นตอนปลาย</a:t>
            </a: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505CE30D-0C46-4812-95F1-3350F8CA4335}"/>
              </a:ext>
            </a:extLst>
          </p:cNvPr>
          <p:cNvSpPr/>
          <p:nvPr/>
        </p:nvSpPr>
        <p:spPr>
          <a:xfrm>
            <a:off x="6209266" y="2023418"/>
            <a:ext cx="646575" cy="689781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A61DF114-5C38-4349-AFBF-E17A8FBF865E}"/>
              </a:ext>
            </a:extLst>
          </p:cNvPr>
          <p:cNvSpPr/>
          <p:nvPr/>
        </p:nvSpPr>
        <p:spPr>
          <a:xfrm>
            <a:off x="5740872" y="2998472"/>
            <a:ext cx="686092" cy="689781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26" name="แผนผังลำดับงาน: ตัวเชื่อมต่อ 25">
            <a:extLst>
              <a:ext uri="{FF2B5EF4-FFF2-40B4-BE49-F238E27FC236}">
                <a16:creationId xmlns:a16="http://schemas.microsoft.com/office/drawing/2014/main" id="{21BFB44F-5229-4AEA-87DD-B42DCC7E5660}"/>
              </a:ext>
            </a:extLst>
          </p:cNvPr>
          <p:cNvSpPr/>
          <p:nvPr/>
        </p:nvSpPr>
        <p:spPr>
          <a:xfrm>
            <a:off x="5326816" y="4001419"/>
            <a:ext cx="686092" cy="689781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3A879BC-2264-48E4-B16B-A4CB97B2D72C}"/>
              </a:ext>
            </a:extLst>
          </p:cNvPr>
          <p:cNvSpPr txBox="1"/>
          <p:nvPr/>
        </p:nvSpPr>
        <p:spPr>
          <a:xfrm>
            <a:off x="6431686" y="153800"/>
            <a:ext cx="848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/>
              <a:t>สรุป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5453218F-C19B-4EA6-BF9C-B09FD76EA116}"/>
              </a:ext>
            </a:extLst>
          </p:cNvPr>
          <p:cNvSpPr/>
          <p:nvPr/>
        </p:nvSpPr>
        <p:spPr>
          <a:xfrm>
            <a:off x="289906" y="523020"/>
            <a:ext cx="4176464" cy="4097458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DCCAFEF6-C732-477F-ADA8-F0124DDD6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19" l="0" r="99770">
                        <a14:foregroundMark x1="20798" y1="13005" x2="26247" y2="95153"/>
                        <a14:foregroundMark x1="4835" y1="72052" x2="15733" y2="82633"/>
                        <a14:foregroundMark x1="15272" y1="37480" x2="14428" y2="19225"/>
                        <a14:foregroundMark x1="30391" y1="39418" x2="30391" y2="33603"/>
                        <a14:foregroundMark x1="77820" y1="49031" x2="95165" y2="84572"/>
                        <a14:foregroundMark x1="5756" y1="84087" x2="11665" y2="46607"/>
                        <a14:foregroundMark x1="21719" y1="15347" x2="29010" y2="13005"/>
                        <a14:foregroundMark x1="60476" y1="5250" x2="68227" y2="2908"/>
                        <a14:foregroundMark x1="55487" y1="17286" x2="59555" y2="26414"/>
                        <a14:foregroundMark x1="59555" y1="62924" x2="66002" y2="78352"/>
                        <a14:foregroundMark x1="55948" y1="68740" x2="69148" y2="67286"/>
                        <a14:foregroundMark x1="50038" y1="68740" x2="50038" y2="68740"/>
                        <a14:foregroundMark x1="50038" y1="68740" x2="40906" y2="75444"/>
                        <a14:foregroundMark x1="38603" y1="77868" x2="42210" y2="73990"/>
                        <a14:foregroundMark x1="16654" y1="73506" x2="9363" y2="70113"/>
                        <a14:foregroundMark x1="15733" y1="62924" x2="17114" y2="34572"/>
                        <a14:foregroundMark x1="55027" y1="15832" x2="55487" y2="11551"/>
                        <a14:foregroundMark x1="28346" y1="22514" x2="35564" y2="52901"/>
                        <a14:foregroundMark x1="37795" y1="58011" x2="37795" y2="64088"/>
                        <a14:foregroundMark x1="81234" y1="88260" x2="93307" y2="82597"/>
                        <a14:foregroundMark x1="93307" y1="82597" x2="96588" y2="89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7574"/>
            <a:ext cx="3168352" cy="3009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43064-B1AA-4625-8375-DFF3ABDFC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3635896" y="-1"/>
            <a:ext cx="7920880" cy="5956126"/>
          </a:xfrm>
          <a:prstGeom prst="parallelogram">
            <a:avLst>
              <a:gd name="adj" fmla="val 44434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89906" y="523020"/>
            <a:ext cx="4176464" cy="4097458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19" l="0" r="99770">
                        <a14:foregroundMark x1="20798" y1="13005" x2="26247" y2="95153"/>
                        <a14:foregroundMark x1="4835" y1="72052" x2="15733" y2="82633"/>
                        <a14:foregroundMark x1="15272" y1="37480" x2="14428" y2="19225"/>
                        <a14:foregroundMark x1="30391" y1="39418" x2="30391" y2="33603"/>
                        <a14:foregroundMark x1="77820" y1="49031" x2="95165" y2="84572"/>
                        <a14:foregroundMark x1="5756" y1="84087" x2="11665" y2="46607"/>
                        <a14:foregroundMark x1="21719" y1="15347" x2="29010" y2="13005"/>
                        <a14:foregroundMark x1="60476" y1="5250" x2="68227" y2="2908"/>
                        <a14:foregroundMark x1="55487" y1="17286" x2="59555" y2="26414"/>
                        <a14:foregroundMark x1="59555" y1="62924" x2="66002" y2="78352"/>
                        <a14:foregroundMark x1="55948" y1="68740" x2="69148" y2="67286"/>
                        <a14:foregroundMark x1="50038" y1="68740" x2="50038" y2="68740"/>
                        <a14:foregroundMark x1="50038" y1="68740" x2="40906" y2="75444"/>
                        <a14:foregroundMark x1="38603" y1="77868" x2="42210" y2="73990"/>
                        <a14:foregroundMark x1="16654" y1="73506" x2="9363" y2="70113"/>
                        <a14:foregroundMark x1="15733" y1="62924" x2="17114" y2="34572"/>
                        <a14:foregroundMark x1="55027" y1="15832" x2="55487" y2="11551"/>
                        <a14:foregroundMark x1="28346" y1="22514" x2="35564" y2="52901"/>
                        <a14:foregroundMark x1="37795" y1="58011" x2="37795" y2="64088"/>
                        <a14:foregroundMark x1="81234" y1="88260" x2="93307" y2="82597"/>
                        <a14:foregroundMark x1="93307" y1="82597" x2="96588" y2="89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7574"/>
            <a:ext cx="3168352" cy="300990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48064" y="555526"/>
            <a:ext cx="3096344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สาระการเรียนรู้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64088" y="2048530"/>
            <a:ext cx="1508386" cy="667236"/>
            <a:chOff x="4863814" y="1491630"/>
            <a:chExt cx="1508386" cy="667236"/>
          </a:xfrm>
        </p:grpSpPr>
        <p:sp>
          <p:nvSpPr>
            <p:cNvPr id="12" name="Rounded Rectangle 11"/>
            <p:cNvSpPr/>
            <p:nvPr/>
          </p:nvSpPr>
          <p:spPr>
            <a:xfrm>
              <a:off x="5148064" y="1491630"/>
              <a:ext cx="1224136" cy="6672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วัยรุ่น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63814" y="1635646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932040" y="3128650"/>
            <a:ext cx="3384376" cy="667236"/>
            <a:chOff x="5364088" y="3056642"/>
            <a:chExt cx="3384376" cy="667236"/>
          </a:xfrm>
        </p:grpSpPr>
        <p:sp>
          <p:nvSpPr>
            <p:cNvPr id="13" name="Rounded Rectangle 12"/>
            <p:cNvSpPr/>
            <p:nvPr/>
          </p:nvSpPr>
          <p:spPr>
            <a:xfrm>
              <a:off x="5648338" y="3056642"/>
              <a:ext cx="3100126" cy="6672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การเปลี่ยนแปลงของวัยรุ่น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364088" y="3200658"/>
              <a:ext cx="434400" cy="523220"/>
              <a:chOff x="4936641" y="1635646"/>
              <a:chExt cx="434400" cy="52322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1325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42D137-2AC3-4389-8022-46EFEE5D9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F50343AE-F022-4E54-AF69-B5ED51A2AD29}"/>
              </a:ext>
            </a:extLst>
          </p:cNvPr>
          <p:cNvSpPr/>
          <p:nvPr/>
        </p:nvSpPr>
        <p:spPr>
          <a:xfrm>
            <a:off x="4004320" y="1131570"/>
            <a:ext cx="4968552" cy="31851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B6E9C8A3-7E60-43DA-B489-E9663584DE2D}"/>
              </a:ext>
            </a:extLst>
          </p:cNvPr>
          <p:cNvSpPr/>
          <p:nvPr/>
        </p:nvSpPr>
        <p:spPr>
          <a:xfrm>
            <a:off x="3851920" y="979170"/>
            <a:ext cx="4968552" cy="31851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989684" y="1250395"/>
            <a:ext cx="46013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36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วัยรุ่นเป็นวัยที่มีการเปลี่ยนแปลง</a:t>
            </a:r>
          </a:p>
          <a:p>
            <a:pPr lvl="0" algn="ctr"/>
            <a:r>
              <a:rPr lang="th-TH" sz="32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เนื่องจากเป็นช่วงต่อของวัยเด็กและวัยผู้ใหญ่ โดยเฉพาะอย่างยิ่งในระยะต้นของวัยจะมีการเปลี่ยนแปลง</a:t>
            </a:r>
          </a:p>
          <a:p>
            <a:pPr lvl="0" algn="ctr"/>
            <a:r>
              <a:rPr lang="th-TH" sz="32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เกิดขึ้นมากมาย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F5EEE5AB-51FE-4DDE-B8BD-487008A330DC}"/>
              </a:ext>
            </a:extLst>
          </p:cNvPr>
          <p:cNvSpPr/>
          <p:nvPr/>
        </p:nvSpPr>
        <p:spPr>
          <a:xfrm>
            <a:off x="0" y="-3"/>
            <a:ext cx="3275856" cy="514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รูปภาพ 17" descr="รูปภาพประกอบด้วย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CBD98E7-3224-4963-9E2E-E4F54A7A5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/>
          <a:stretch/>
        </p:blipFill>
        <p:spPr>
          <a:xfrm>
            <a:off x="86792" y="1100236"/>
            <a:ext cx="2524689" cy="4043264"/>
          </a:xfrm>
          <a:prstGeom prst="rect">
            <a:avLst/>
          </a:prstGeom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51562D49-048A-46FE-A302-337055986C20}"/>
              </a:ext>
            </a:extLst>
          </p:cNvPr>
          <p:cNvSpPr/>
          <p:nvPr/>
        </p:nvSpPr>
        <p:spPr>
          <a:xfrm>
            <a:off x="3269604" y="0"/>
            <a:ext cx="144016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B7578FCC-661B-41DF-BA36-016A1CFCFA42}"/>
              </a:ext>
            </a:extLst>
          </p:cNvPr>
          <p:cNvSpPr txBox="1"/>
          <p:nvPr/>
        </p:nvSpPr>
        <p:spPr>
          <a:xfrm rot="988697">
            <a:off x="2131255" y="346739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?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96B05AC-124C-451A-8BC0-61FC5711BBA8}"/>
              </a:ext>
            </a:extLst>
          </p:cNvPr>
          <p:cNvSpPr/>
          <p:nvPr/>
        </p:nvSpPr>
        <p:spPr>
          <a:xfrm>
            <a:off x="640925" y="388446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C00000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วัยรุ่น</a:t>
            </a:r>
            <a:endParaRPr lang="th-TH" sz="44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8F4BF-F8F4-4902-ACB5-33901C9B7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90671" y="483518"/>
            <a:ext cx="1413777" cy="14196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9" b="100000" l="0" r="95987">
                        <a14:foregroundMark x1="54181" y1="96691" x2="75920" y2="96691"/>
                        <a14:foregroundMark x1="66890" y1="95833" x2="73913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745693"/>
            <a:ext cx="3322712" cy="4531796"/>
          </a:xfrm>
        </p:spPr>
      </p:pic>
      <p:sp>
        <p:nvSpPr>
          <p:cNvPr id="8" name="Isosceles Triangle 7"/>
          <p:cNvSpPr/>
          <p:nvPr/>
        </p:nvSpPr>
        <p:spPr>
          <a:xfrm rot="3349040">
            <a:off x="6076857" y="1192658"/>
            <a:ext cx="446183" cy="1263192"/>
          </a:xfrm>
          <a:prstGeom prst="triangle">
            <a:avLst>
              <a:gd name="adj" fmla="val 668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259632" y="249490"/>
            <a:ext cx="4694655" cy="46445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397175" y="1118310"/>
            <a:ext cx="43989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วัยรุ่น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โดยเฉลี่ยจะมีอายุประมาณ </a:t>
            </a:r>
            <a:r>
              <a:rPr lang="en-US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13-21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ปี 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    เมื่อย่างเข้าสู่วัยรุ่นจะมีการเปลี่ยนแปลง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ด้านร่างกาย จิตใจ อารมณ์ สังคม และสติปัญญา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เด็กบางคนอาจเริ่มเข้าสู่วัยรุ่นก่อนหรือหลังอายุ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ที่กำหนด อันเป็นผลมาจากการเปลี่ยนแปลง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ของฮอร์โมนในร่างกาย และปัจจัยอื่น ๆ </a:t>
            </a:r>
            <a:b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เช่น พันธุกรรม การอบรม</a:t>
            </a:r>
            <a:r>
              <a:rPr lang="th-TH" sz="2400" b="1">
                <a:latin typeface="TH Chakra Petch" panose="02000506000000020004" pitchFamily="2" charset="-34"/>
                <a:cs typeface="TH Chakra Petch" panose="02000506000000020004" pitchFamily="2" charset="-34"/>
              </a:rPr>
              <a:t>เลี้ยงดู</a:t>
            </a:r>
            <a:endPara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-20538"/>
            <a:ext cx="10294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23900" dirty="0"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5486767" y="1465783"/>
            <a:ext cx="10294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23900" dirty="0"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46370-A60B-4FE1-AAAB-9E10648D2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15616" y="1059582"/>
            <a:ext cx="6912768" cy="6185690"/>
          </a:xfrm>
          <a:prstGeom prst="ellipse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8" y="1131590"/>
            <a:ext cx="6542330" cy="4361117"/>
          </a:xfrm>
        </p:spPr>
      </p:pic>
      <p:sp>
        <p:nvSpPr>
          <p:cNvPr id="7" name="Rectangle 6"/>
          <p:cNvSpPr/>
          <p:nvPr/>
        </p:nvSpPr>
        <p:spPr>
          <a:xfrm>
            <a:off x="2267744" y="339502"/>
            <a:ext cx="4536504" cy="1944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192157" y="549136"/>
            <a:ext cx="28200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latin typeface="Kanit ExtraBold" panose="00000900000000000000" pitchFamily="2" charset="-34"/>
                <a:cs typeface="Kanit ExtraBold" panose="00000900000000000000" pitchFamily="2" charset="-34"/>
              </a:rPr>
              <a:t>วัยรุ่น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C4D30-C4EB-427F-B308-8DEB8EC3B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106" y="3637971"/>
            <a:ext cx="259228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วัยรุ่นตอนต้น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9954" y="3349939"/>
            <a:ext cx="2555776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วัยรุ่นตอนกลาง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7778" y="2989899"/>
            <a:ext cx="259228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วัยรุ่นตอนปลาย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360" y="555526"/>
            <a:ext cx="6480720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วัยรุนเปนวัยที่มีการเจริญพันธุทางเพศ ซึ่งพรอมที่จะมีบุตร </a:t>
            </a:r>
            <a:br>
              <a:rPr lang="th-TH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โดยปกติวัยรุนสามารถ แบงออกไดเปน </a:t>
            </a:r>
            <a:r>
              <a:rPr lang="en-US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</a:t>
            </a:r>
            <a:r>
              <a:rPr lang="th-TH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ชวง คือ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4" y="627534"/>
            <a:ext cx="1800200" cy="79818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วัยรุ่น</a:t>
            </a:r>
          </a:p>
        </p:txBody>
      </p:sp>
      <p:sp>
        <p:nvSpPr>
          <p:cNvPr id="6" name="แผนผังลำดับงาน: ตัวเชื่อมต่อ 5">
            <a:extLst>
              <a:ext uri="{FF2B5EF4-FFF2-40B4-BE49-F238E27FC236}">
                <a16:creationId xmlns:a16="http://schemas.microsoft.com/office/drawing/2014/main" id="{9362F0B3-9B14-472A-B466-6B38E0CAD42A}"/>
              </a:ext>
            </a:extLst>
          </p:cNvPr>
          <p:cNvSpPr/>
          <p:nvPr/>
        </p:nvSpPr>
        <p:spPr>
          <a:xfrm>
            <a:off x="1043608" y="2834086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sp>
        <p:nvSpPr>
          <p:cNvPr id="15" name="แผนผังลำดับงาน: ตัวเชื่อมต่อ 14">
            <a:extLst>
              <a:ext uri="{FF2B5EF4-FFF2-40B4-BE49-F238E27FC236}">
                <a16:creationId xmlns:a16="http://schemas.microsoft.com/office/drawing/2014/main" id="{33A9B329-EC10-4B63-B029-0BFA1F0ACEC6}"/>
              </a:ext>
            </a:extLst>
          </p:cNvPr>
          <p:cNvSpPr/>
          <p:nvPr/>
        </p:nvSpPr>
        <p:spPr>
          <a:xfrm>
            <a:off x="4121471" y="2582057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18" name="แผนผังลำดับงาน: ตัวเชื่อมต่อ 17">
            <a:extLst>
              <a:ext uri="{FF2B5EF4-FFF2-40B4-BE49-F238E27FC236}">
                <a16:creationId xmlns:a16="http://schemas.microsoft.com/office/drawing/2014/main" id="{ADAF6530-FB7D-4376-9471-6558E9DCF510}"/>
              </a:ext>
            </a:extLst>
          </p:cNvPr>
          <p:cNvSpPr/>
          <p:nvPr/>
        </p:nvSpPr>
        <p:spPr>
          <a:xfrm>
            <a:off x="7092280" y="2161324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F79C4-C718-4CA5-B507-56878D6A4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5C69972F-977D-5C4C-F992-E63BBF14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2368" y="2907806"/>
            <a:ext cx="2555776" cy="22322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เพศหญิงอยูในชวงอายุ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13-15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ป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เพศชายอยูในชวงอายุ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14-16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 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เปนชวงที่เริ่มมีการเปลี่ยนแปลงทาง                 รางกายทุกระบบ จึงมีความวิตกกังวลกับการเปลี่ยนแปลงที่เกิดขึ้น สงผลทําใหมีอารมณหงุดหงิดแปรปรวนไดงาย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5856" y="2547766"/>
            <a:ext cx="259228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วัยรุ่นตอนต้น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360" y="555526"/>
            <a:ext cx="6480720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วัยรุนเปนวัยที่มีการเจริญพันธุทางเพศ ซึ่งพรอมที่จะมีบุตร 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โดยปกติวัยรุนสามารถ แบงออกไดเปน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ชวง คือ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4" y="627534"/>
            <a:ext cx="1800200" cy="79818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วัยรุ่น</a:t>
            </a:r>
          </a:p>
        </p:txBody>
      </p:sp>
      <p:sp>
        <p:nvSpPr>
          <p:cNvPr id="13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3CAD7FFB-7A6B-4D16-9502-AE12E22CCEDC}"/>
              </a:ext>
            </a:extLst>
          </p:cNvPr>
          <p:cNvSpPr/>
          <p:nvPr/>
        </p:nvSpPr>
        <p:spPr>
          <a:xfrm>
            <a:off x="2103973" y="1911881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ECB8B-12FE-4D9B-A4DE-32F76E5F6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2368" y="2643758"/>
            <a:ext cx="2555776" cy="24997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เพศหญิงอยูในชวงอายุ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16-18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ป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เพศชายอยูในชวงอายุ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17-19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 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เปนชวงที่วัยรุนสามารถยอมรับสภาพ การเปลี่ยนแปลงของตนเองไดแลว และพยายามคนหาเอกลักษณของตนเอง ต้องการเป็นที่ยอมรับของกลุ่มเพื่อน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12368" y="2283718"/>
            <a:ext cx="2555776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วัยรุ่นตอนกลาง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360" y="555526"/>
            <a:ext cx="6480720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วัยรุนเปนวัยที่มีการเจริญพันธุทางเพศ ซึ่งพรอมที่จะมีบุตร 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โดยปกติวัยรุนสามารถ แบงออกไดเปน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ชวง คือ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4" y="627534"/>
            <a:ext cx="1800200" cy="79818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วัยรุ่น</a:t>
            </a:r>
          </a:p>
        </p:txBody>
      </p:sp>
      <p:sp>
        <p:nvSpPr>
          <p:cNvPr id="13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CC474880-66CD-4D1F-B3E2-67F040EAB3AE}"/>
              </a:ext>
            </a:extLst>
          </p:cNvPr>
          <p:cNvSpPr/>
          <p:nvPr/>
        </p:nvSpPr>
        <p:spPr>
          <a:xfrm>
            <a:off x="2103973" y="1911881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FDC9-F505-4C35-8063-E82582C6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2368" y="2296908"/>
            <a:ext cx="2555776" cy="28597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เพศหญิงอยูในชวงอายุ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19-20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ป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เพศชายอยูในชวงอายุ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20-21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ป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 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เปนชวงที่วัยรุนสามารถยอมรับสภาพการเปลี่ยนแปลงของตนเองไดแลว และพยายามคนหาเอกลักษณของตนเอง พัฒนาความคิดของตนเอง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5856" y="1936868"/>
            <a:ext cx="2592288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วัยรุ่นตอนปลาย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360" y="555526"/>
            <a:ext cx="6480720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วัยรุนเปนวัยที่มีการเจริญพันธุทางเพศ ซึ่งพรอมที่จะมีบุตร 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   โดยปกติวัยรุนสามารถ แบงออกไดเปน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ชวง คือ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4" y="627534"/>
            <a:ext cx="1800200" cy="79818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วัยรุ่น</a:t>
            </a:r>
          </a:p>
        </p:txBody>
      </p:sp>
      <p:sp>
        <p:nvSpPr>
          <p:cNvPr id="13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9B178EB8-19A2-4C46-B873-762B93764E90}"/>
              </a:ext>
            </a:extLst>
          </p:cNvPr>
          <p:cNvSpPr/>
          <p:nvPr/>
        </p:nvSpPr>
        <p:spPr>
          <a:xfrm>
            <a:off x="2103973" y="1911881"/>
            <a:ext cx="943283" cy="923917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918A8-A69C-4A09-A270-891CC6509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16" y="74804"/>
            <a:ext cx="1167192" cy="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557</Words>
  <Application>Microsoft Office PowerPoint</Application>
  <PresentationFormat>นำเสนอทางหน้าจอ (16:9)</PresentationFormat>
  <Paragraphs>51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9" baseType="lpstr">
      <vt:lpstr>#ABC-Aschariya</vt:lpstr>
      <vt:lpstr>Kanit ExtraBold</vt:lpstr>
      <vt:lpstr>TH Chakra Petch</vt:lpstr>
      <vt:lpstr>Calibri</vt:lpstr>
      <vt:lpstr>Arial</vt:lpstr>
      <vt:lpstr>Kanit SemiBold</vt:lpstr>
      <vt:lpstr>B2 SIGN Big Match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Jaruwan Jittithammawat</cp:lastModifiedBy>
  <cp:revision>47</cp:revision>
  <dcterms:created xsi:type="dcterms:W3CDTF">2019-12-21T05:04:42Z</dcterms:created>
  <dcterms:modified xsi:type="dcterms:W3CDTF">2024-05-24T02:54:18Z</dcterms:modified>
</cp:coreProperties>
</file>